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handoutMasterIdLst>
    <p:handoutMasterId r:id="rId17"/>
  </p:handoutMasterIdLst>
  <p:sldIdLst>
    <p:sldId id="334" r:id="rId4"/>
    <p:sldId id="457" r:id="rId5"/>
    <p:sldId id="458" r:id="rId6"/>
    <p:sldId id="460" r:id="rId7"/>
    <p:sldId id="459" r:id="rId8"/>
    <p:sldId id="340" r:id="rId9"/>
    <p:sldId id="279" r:id="rId10"/>
    <p:sldId id="276" r:id="rId11"/>
    <p:sldId id="461" r:id="rId12"/>
    <p:sldId id="463" r:id="rId13"/>
    <p:sldId id="464" r:id="rId14"/>
    <p:sldId id="462" r:id="rId15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861" autoAdjust="0"/>
  </p:normalViewPr>
  <p:slideViewPr>
    <p:cSldViewPr>
      <p:cViewPr varScale="1">
        <p:scale>
          <a:sx n="60" d="100"/>
          <a:sy n="60" d="100"/>
        </p:scale>
        <p:origin x="884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599" y="0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15603-1180-4B30-93E9-7C8AE06595CB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132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599" y="9371132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64771-0E11-4F6B-9AA9-408F5E8182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62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0BDCA98-D774-412D-847A-76F504D36F47}" type="datetimeFigureOut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7D1D006-87BA-465E-BF34-126F8E414FB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62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cs-CZ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71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71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71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71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71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6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F51BED-156B-4240-981C-343D3577A451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pPr marL="0" marR="0" lvl="0" indent="0" algn="r" defTabSz="671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5735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DFA7-BD1B-4E43-840D-2F65A6A88EA5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F11D-EFD0-4C05-AF42-F7E04C4C1634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CA78-3239-45CE-9ECF-B702D92E0305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/>
            </a:lvl2pPr>
            <a:lvl3pPr marL="457195" indent="0">
              <a:buNone/>
              <a:defRPr/>
            </a:lvl3pPr>
            <a:lvl4pPr marL="685791" indent="0">
              <a:buNone/>
              <a:defRPr/>
            </a:lvl4pPr>
            <a:lvl5pPr marL="914389" indent="0"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>
            <a:lvl1pPr>
              <a:defRPr sz="2400"/>
            </a:lvl1pPr>
            <a:lvl2pPr>
              <a:defRPr sz="2134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11277600" cy="8000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81CE5E-4B97-457F-882D-2D4CBCAE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87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 sz="1000"/>
            </a:lvl2pPr>
            <a:lvl3pPr marL="457195" indent="0">
              <a:buNone/>
              <a:defRPr sz="1000"/>
            </a:lvl3pPr>
            <a:lvl4pPr marL="685791" indent="0">
              <a:buNone/>
              <a:defRPr sz="1000"/>
            </a:lvl4pPr>
            <a:lvl5pPr marL="914389" indent="0">
              <a:buNone/>
              <a:defRPr sz="10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0ACF33-DE4F-4359-8AB5-AA3710C29704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CA64EE-00EF-4FE6-944B-32E27848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2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9952567" y="6532566"/>
            <a:ext cx="2144184" cy="331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/>
          <p:nvPr userDrawn="1"/>
        </p:nvSpPr>
        <p:spPr>
          <a:xfrm>
            <a:off x="192618" y="3878265"/>
            <a:ext cx="11808883" cy="2836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92618" y="3771902"/>
            <a:ext cx="11808883" cy="106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10121900" y="6453190"/>
            <a:ext cx="187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/>
                <a:cs typeface="Arial" pitchFamily="34" charset="0"/>
              </a:rPr>
              <a:t>© AstraZeneca 2016</a:t>
            </a:r>
          </a:p>
        </p:txBody>
      </p:sp>
      <p:pic>
        <p:nvPicPr>
          <p:cNvPr id="9" name="Picture 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21" y="5715002"/>
            <a:ext cx="757767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/>
          <p:nvPr userDrawn="1"/>
        </p:nvSpPr>
        <p:spPr>
          <a:xfrm>
            <a:off x="192621" y="1028702"/>
            <a:ext cx="11999383" cy="25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79207"/>
            <a:ext cx="11277600" cy="18288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11277600" cy="1371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95" indent="0" algn="ctr">
              <a:buNone/>
              <a:defRPr sz="2000"/>
            </a:lvl2pPr>
            <a:lvl3pPr marL="914389" indent="0" algn="ctr">
              <a:buNone/>
              <a:defRPr sz="1800"/>
            </a:lvl3pPr>
            <a:lvl4pPr marL="1371584" indent="0" algn="ctr">
              <a:buNone/>
              <a:defRPr sz="1600"/>
            </a:lvl4pPr>
            <a:lvl5pPr marL="1828778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5626102"/>
            <a:ext cx="9855200" cy="871539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8" indent="0">
              <a:buNone/>
              <a:defRPr sz="1000"/>
            </a:lvl2pPr>
            <a:lvl3pPr marL="457195" indent="0">
              <a:buNone/>
              <a:defRPr sz="1000"/>
            </a:lvl3pPr>
            <a:lvl4pPr marL="685791" indent="0">
              <a:buNone/>
              <a:defRPr sz="1000"/>
            </a:lvl4pPr>
            <a:lvl5pPr marL="914389" indent="0">
              <a:buNone/>
              <a:defRPr sz="10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2839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192618" y="155577"/>
            <a:ext cx="11808883" cy="6559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TextBox 8"/>
          <p:cNvSpPr txBox="1"/>
          <p:nvPr userDrawn="1"/>
        </p:nvSpPr>
        <p:spPr>
          <a:xfrm>
            <a:off x="10121900" y="6453190"/>
            <a:ext cx="187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/>
                <a:cs typeface="Arial" pitchFamily="34" charset="0"/>
              </a:rPr>
              <a:t>© AstraZeneca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368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02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29304"/>
            <a:ext cx="9855200" cy="885826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8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2pPr>
            <a:lvl3pPr marL="457195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3pPr>
            <a:lvl4pPr marL="685791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4pPr>
            <a:lvl5pPr marL="914389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97A1DB-E324-4B0B-8C86-9678DCD8C818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1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 sz="1000"/>
            </a:lvl2pPr>
            <a:lvl3pPr marL="457195" indent="0">
              <a:buNone/>
              <a:defRPr sz="1000"/>
            </a:lvl3pPr>
            <a:lvl4pPr marL="685791" indent="0">
              <a:buNone/>
              <a:defRPr sz="1000"/>
            </a:lvl4pPr>
            <a:lvl5pPr marL="914389" indent="0">
              <a:buNone/>
              <a:defRPr sz="10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6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6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4AA536-63D7-4CC5-9FEE-5629CF26F040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011D18-C42B-4B7B-9FDF-969D6E2F9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74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18"/>
            <a:ext cx="5638800" cy="42828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18"/>
            <a:ext cx="5638800" cy="42828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 sz="1000"/>
            </a:lvl2pPr>
            <a:lvl3pPr marL="457195" indent="0">
              <a:buNone/>
              <a:defRPr sz="1000"/>
            </a:lvl3pPr>
            <a:lvl4pPr marL="685791" indent="0">
              <a:buNone/>
              <a:defRPr sz="1000"/>
            </a:lvl4pPr>
            <a:lvl5pPr marL="914389" indent="0">
              <a:buNone/>
              <a:defRPr sz="10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3001"/>
            <a:ext cx="5638800" cy="4136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3001"/>
            <a:ext cx="5638800" cy="4136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2F6DA9-6102-412C-95F7-B213D9227E8B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114ACC-25DE-4355-A0A6-444701B3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1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195" indent="0">
              <a:buNone/>
              <a:defRPr sz="1400"/>
            </a:lvl2pPr>
            <a:lvl3pPr marL="914389" indent="0">
              <a:buNone/>
              <a:defRPr sz="1200"/>
            </a:lvl3pPr>
            <a:lvl4pPr marL="1371584" indent="0">
              <a:buNone/>
              <a:defRPr sz="1000"/>
            </a:lvl4pPr>
            <a:lvl5pPr marL="1828778" indent="0">
              <a:buNone/>
              <a:defRPr sz="1000"/>
            </a:lvl5pPr>
            <a:lvl6pPr marL="2285971" indent="0">
              <a:buNone/>
              <a:defRPr sz="1000"/>
            </a:lvl6pPr>
            <a:lvl7pPr marL="2743165" indent="0">
              <a:buNone/>
              <a:defRPr sz="1000"/>
            </a:lvl7pPr>
            <a:lvl8pPr marL="3200360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 sz="1000"/>
            </a:lvl2pPr>
            <a:lvl3pPr marL="457195" indent="0">
              <a:buNone/>
              <a:defRPr sz="1000"/>
            </a:lvl3pPr>
            <a:lvl4pPr marL="685791" indent="0">
              <a:buNone/>
              <a:defRPr sz="1000"/>
            </a:lvl4pPr>
            <a:lvl5pPr marL="914389" indent="0">
              <a:buNone/>
              <a:defRPr sz="10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8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5658C5-3A75-4C09-89D6-335ECE0BA348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4D05E1-501F-42B7-957D-F51F882D3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5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170432" y="5440684"/>
            <a:ext cx="9875520" cy="361951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598" indent="0">
              <a:buNone/>
              <a:defRPr/>
            </a:lvl2pPr>
            <a:lvl3pPr marL="457195" indent="0">
              <a:buNone/>
              <a:defRPr/>
            </a:lvl3pPr>
            <a:lvl4pPr marL="685791" indent="0">
              <a:buNone/>
              <a:defRPr/>
            </a:lvl4pPr>
            <a:lvl5pPr marL="914389" indent="0"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 sz="1000"/>
            </a:lvl2pPr>
            <a:lvl3pPr marL="457195" indent="0">
              <a:buNone/>
              <a:defRPr sz="1000"/>
            </a:lvl3pPr>
            <a:lvl4pPr marL="685791" indent="0">
              <a:buNone/>
              <a:defRPr sz="1000"/>
            </a:lvl4pPr>
            <a:lvl5pPr marL="914389" indent="0">
              <a:buNone/>
              <a:defRPr sz="10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A81CB7-25B2-4DDE-8B3F-FCDF5BD39B9B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02E886-B80F-45D1-B72F-B93759939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96-BCAA-4298-9117-A9B5D78504E5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92621" y="1028702"/>
            <a:ext cx="11999383" cy="25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/>
            </a:lvl2pPr>
            <a:lvl3pPr marL="457195" indent="0">
              <a:buNone/>
              <a:defRPr/>
            </a:lvl3pPr>
            <a:lvl4pPr marL="685791" indent="0">
              <a:buNone/>
              <a:defRPr/>
            </a:lvl4pPr>
            <a:lvl5pPr marL="914389" indent="0"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4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45E477-C754-4AA7-9730-E77424EFD7E3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F961FE3-BA29-4B0C-A577-AB9B377CF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67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9952567" y="6521452"/>
            <a:ext cx="2144184" cy="331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192621" y="1028702"/>
            <a:ext cx="11999383" cy="25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4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B858FE-6965-4969-9BBB-58DE0CE84725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1AF7D2-926B-47AF-900B-06D37BD8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34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192621" y="1028702"/>
            <a:ext cx="11999383" cy="25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 sz="1000"/>
            </a:lvl2pPr>
            <a:lvl3pPr marL="457195" indent="0">
              <a:buNone/>
              <a:defRPr sz="1000"/>
            </a:lvl3pPr>
            <a:lvl4pPr marL="685791" indent="0">
              <a:buNone/>
              <a:defRPr sz="1000"/>
            </a:lvl4pPr>
            <a:lvl5pPr marL="914389" indent="0">
              <a:buNone/>
              <a:defRPr sz="10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356ED6-182F-46B8-AEC4-93DDAE74F87C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8D6C06-EC65-45CC-A370-9DAE0A35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87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92621" y="1028702"/>
            <a:ext cx="11999383" cy="25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8" indent="0">
              <a:buNone/>
              <a:defRPr sz="1000"/>
            </a:lvl2pPr>
            <a:lvl3pPr marL="457195" indent="0">
              <a:buNone/>
              <a:defRPr sz="1000"/>
            </a:lvl3pPr>
            <a:lvl4pPr marL="685791" indent="0">
              <a:buNone/>
              <a:defRPr sz="1000"/>
            </a:lvl4pPr>
            <a:lvl5pPr marL="914389" indent="0">
              <a:buNone/>
              <a:defRPr sz="10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E4BA00-983F-49A4-90DE-E214FA81C015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0D6026C-1ED4-4302-8160-BFDF4BC9A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8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75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72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606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753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872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45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411-E0C3-4E93-A240-9CCC16B884B6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669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695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943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75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573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30"/>
            <a:ext cx="113472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5C9F-5975-424C-8FBD-DAE04EDFA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188724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-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288000"/>
            <a:ext cx="11347200" cy="864000"/>
          </a:xfrm>
        </p:spPr>
        <p:txBody>
          <a:bodyPr anchor="t" anchorCtr="0"/>
          <a:lstStyle>
            <a:lvl1pPr>
              <a:defRPr sz="18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20" y="1750486"/>
            <a:ext cx="11347449" cy="394123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lang="en-US" sz="1050" dirty="0" smtClean="0"/>
            </a:lvl1pPr>
            <a:lvl2pPr>
              <a:buClr>
                <a:schemeClr val="accent1"/>
              </a:buClr>
              <a:defRPr lang="en-US" sz="1050" dirty="0" smtClean="0"/>
            </a:lvl2pPr>
            <a:lvl3pPr>
              <a:buClr>
                <a:schemeClr val="accent1"/>
              </a:buClr>
              <a:defRPr lang="en-US" sz="1050" dirty="0" smtClean="0"/>
            </a:lvl3pPr>
            <a:lvl4pPr>
              <a:buClr>
                <a:schemeClr val="accent1"/>
              </a:buClr>
              <a:defRPr lang="en-US" sz="1050" dirty="0" smtClean="0"/>
            </a:lvl4pPr>
            <a:lvl5pPr>
              <a:buClr>
                <a:schemeClr val="accent1"/>
              </a:buClr>
              <a:defRPr lang="en-GB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9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22C7-6213-4499-A3B5-2F6FFDF1AA22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A9F-2B59-47DB-8C6A-83689B9B0320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5CF-8B9C-4232-8F2C-F0C1A6E101E6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B2D2-2872-4CFB-A7A0-B37F692F2AAC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4EB1-D55D-4B00-8BDE-44C034404CD3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A5E-EF30-47AC-A18E-67BCE3BAD369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C745-51DA-438E-B4D4-9CEB0F205E30}" type="datetime1">
              <a:rPr lang="cs-CZ" smtClean="0"/>
              <a:pPr/>
              <a:t>28.11.2024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F945-4825-4872-BEE0-BAE660BF63A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" y="6591302"/>
            <a:ext cx="486834" cy="266700"/>
          </a:xfrm>
          <a:prstGeom prst="rect">
            <a:avLst/>
          </a:prstGeom>
        </p:spPr>
        <p:txBody>
          <a:bodyPr vert="horz" lIns="91440" tIns="45720" rIns="4572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0000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CE345305-72E7-4FA5-A0E0-0734F7F86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2"/>
            <a:ext cx="11277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4" y="6534150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F8E70A88-1E9C-4A65-A5BB-98F7A2FAB486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4" y="6003928"/>
            <a:ext cx="1295400" cy="428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8712"/>
            <a:ext cx="11734800" cy="19051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176" name="Picture 7" descr="AZ_SYMBOL_RG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321" y="5997576"/>
            <a:ext cx="605367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pitchFamily="34" charset="0"/>
        </a:defRPr>
      </a:lvl2pPr>
      <a:lvl3pPr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pitchFamily="34" charset="0"/>
        </a:defRPr>
      </a:lvl3pPr>
      <a:lvl4pPr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pitchFamily="34" charset="0"/>
        </a:defRPr>
      </a:lvl4pPr>
      <a:lvl5pPr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pitchFamily="34" charset="0"/>
        </a:defRPr>
      </a:lvl5pPr>
      <a:lvl6pPr marL="609593"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pitchFamily="34" charset="0"/>
        </a:defRPr>
      </a:lvl6pPr>
      <a:lvl7pPr marL="1219186"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pitchFamily="34" charset="0"/>
        </a:defRPr>
      </a:lvl7pPr>
      <a:lvl8pPr marL="1828778"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pitchFamily="34" charset="0"/>
        </a:defRPr>
      </a:lvl8pPr>
      <a:lvl9pPr marL="2438369" algn="l" defTabSz="914389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pitchFamily="34" charset="0"/>
        </a:defRPr>
      </a:lvl9pPr>
    </p:titleStyle>
    <p:bodyStyle>
      <a:lvl1pPr marL="228598" indent="-228598" algn="l" defTabSz="914389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indent="-228598" algn="l" defTabSz="914389" rtl="0" fontAlgn="base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–"/>
        <a:defRPr sz="1734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indent="-228598" algn="l" defTabSz="914389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89" indent="-228598" algn="l" defTabSz="914389" rtl="0" fontAlgn="base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85" indent="-228598" algn="l" defTabSz="914389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8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8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BCD6-2F45-46D6-8F67-F914F7784D55}" type="datetimeFigureOut">
              <a:rPr lang="cs-CZ" smtClean="0"/>
              <a:pPr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43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alm@ikem.cz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-33862" y="-102510"/>
            <a:ext cx="12043551" cy="112553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3600" b="1" dirty="0">
                <a:solidFill>
                  <a:schemeClr val="tx1"/>
                </a:solidFill>
              </a:rPr>
              <a:t>Metabolicko-nutriční program pro vrcholové sportovce (nejen) s diabetem 1. typu</a:t>
            </a:r>
            <a:endParaRPr lang="en-US" altLang="cs-CZ" sz="4800" b="1" dirty="0">
              <a:solidFill>
                <a:schemeClr val="tx1"/>
              </a:solidFill>
            </a:endParaRPr>
          </a:p>
        </p:txBody>
      </p:sp>
      <p:sp>
        <p:nvSpPr>
          <p:cNvPr id="144388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68375" y="6297167"/>
            <a:ext cx="9855200" cy="663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1219186">
              <a:lnSpc>
                <a:spcPct val="100000"/>
              </a:lnSpc>
              <a:spcBef>
                <a:spcPct val="0"/>
              </a:spcBef>
              <a:buClrTx/>
            </a:pPr>
            <a:r>
              <a:rPr lang="cs-CZ" altLang="cs-CZ" sz="2400" b="1" dirty="0">
                <a:solidFill>
                  <a:srgbClr val="000000"/>
                </a:solidFill>
              </a:rPr>
              <a:t>Centrum diabetologie, IKEM</a:t>
            </a:r>
          </a:p>
          <a:p>
            <a:pPr defTabSz="1219186"/>
            <a:endParaRPr lang="en-US" altLang="cs-CZ" sz="2267" dirty="0"/>
          </a:p>
        </p:txBody>
      </p:sp>
      <p:sp>
        <p:nvSpPr>
          <p:cNvPr id="144390" name="TextovéPole 5"/>
          <p:cNvSpPr txBox="1">
            <a:spLocks noChangeArrowheads="1"/>
          </p:cNvSpPr>
          <p:nvPr/>
        </p:nvSpPr>
        <p:spPr bwMode="auto">
          <a:xfrm>
            <a:off x="2668841" y="5532225"/>
            <a:ext cx="66109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09593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Prof. MUDr. Martin Haluzík, DrSc.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9E494E41-C9C7-4D01-8DF6-05738583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73" y="1139524"/>
            <a:ext cx="658368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3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94766-4A96-42E1-B4D7-FB790B98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-171400"/>
            <a:ext cx="10972800" cy="11430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Plány do budoucna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1CC37C-D23B-4533-9D7E-F7AB071B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Poskytování kompletního metabolicko-nutričního servisu vrcholovým sportovcům (ve spolupráci s prof. Vítkem) </a:t>
            </a:r>
          </a:p>
          <a:p>
            <a:r>
              <a:rPr lang="cs-CZ" dirty="0"/>
              <a:t>Endokrinologické či jiné interní vyšetření dle potřeby</a:t>
            </a:r>
          </a:p>
          <a:p>
            <a:r>
              <a:rPr lang="cs-CZ" dirty="0"/>
              <a:t>Hot-line 24 hodin denně</a:t>
            </a:r>
          </a:p>
          <a:p>
            <a:r>
              <a:rPr lang="cs-CZ" dirty="0"/>
              <a:t>Kontinuální monitorace glykémie (ev. dalších parametrů) </a:t>
            </a:r>
          </a:p>
          <a:p>
            <a:r>
              <a:rPr lang="cs-CZ" dirty="0"/>
              <a:t>Vyhodnocení s pomocí umělé inteligence </a:t>
            </a:r>
          </a:p>
          <a:p>
            <a:r>
              <a:rPr lang="cs-CZ" dirty="0"/>
              <a:t>Vědecké výstupy – přednášky,  publikace, doporučení,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82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712F6-CC0D-4CEF-A66D-5491B638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-171400"/>
            <a:ext cx="10972800" cy="1143000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3E7D5D-3CC9-4A99-8D59-A6C695A97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800" b="1" dirty="0"/>
              <a:t>Kontakty</a:t>
            </a:r>
            <a:endParaRPr lang="cs-CZ" b="1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https://www.ikem.cz/cs/centrum-diabetologie/a-24/</a:t>
            </a:r>
          </a:p>
          <a:p>
            <a:pPr marL="0" indent="0" algn="ctr">
              <a:buNone/>
            </a:pPr>
            <a:r>
              <a:rPr lang="cs-CZ" dirty="0"/>
              <a:t>E-mail: </a:t>
            </a:r>
            <a:r>
              <a:rPr lang="cs-CZ" dirty="0">
                <a:hlinkClick r:id="rId2"/>
              </a:rPr>
              <a:t>halm@ikem.cz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Tel. 236054108</a:t>
            </a:r>
          </a:p>
        </p:txBody>
      </p:sp>
    </p:spTree>
    <p:extLst>
      <p:ext uri="{BB962C8B-B14F-4D97-AF65-F5344CB8AC3E}">
        <p14:creationId xmlns:p14="http://schemas.microsoft.com/office/powerpoint/2010/main" val="77470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4C99D-239F-4598-BFC2-6A4E1ECE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D73B86-5319-4A82-BCF8-DFDB78D1F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3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615262" cy="582594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</a:rPr>
              <a:t>Centrum diabetologie IKEM</a:t>
            </a: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23392" y="1346652"/>
            <a:ext cx="6840760" cy="4036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Interní klinika specificky zaměřená na léčbu diabetu a jeho komplikací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Diabetologie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Endokrinologie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Nutrice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 err="1">
                <a:solidFill>
                  <a:prstClr val="black"/>
                </a:solidFill>
                <a:latin typeface="Calibri"/>
              </a:rPr>
              <a:t>Obezitologie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Laboratoř klinické patofyziologie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Ostrůvková laboratoř 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7368" y="5371743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prstClr val="black"/>
                </a:solidFill>
                <a:latin typeface="Calibri"/>
              </a:rPr>
              <a:t>Ročně hospitalizovaných cca 1 200 pacientů + 35 000 ambulantních návštěv</a:t>
            </a:r>
          </a:p>
        </p:txBody>
      </p:sp>
    </p:spTree>
    <p:extLst>
      <p:ext uri="{BB962C8B-B14F-4D97-AF65-F5344CB8AC3E}">
        <p14:creationId xmlns:p14="http://schemas.microsoft.com/office/powerpoint/2010/main" val="76846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16510-37C3-472A-9F3B-BF7D59B1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3" y="-99392"/>
            <a:ext cx="10972800" cy="1143000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chemeClr val="bg1"/>
                </a:solidFill>
              </a:rPr>
              <a:t>Projekt s ČOV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B551A7-F7F4-4322-8FDD-7A27ACA1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2671"/>
            <a:ext cx="10972800" cy="5328805"/>
          </a:xfrm>
        </p:spPr>
        <p:txBody>
          <a:bodyPr>
            <a:normAutofit fontScale="92500"/>
          </a:bodyPr>
          <a:lstStyle/>
          <a:p>
            <a:pPr lvl="0"/>
            <a:r>
              <a:rPr lang="cs-CZ" sz="3900" dirty="0"/>
              <a:t>Webové stránky: návody a tipy pro sportující diabetiky 1. typu (vrcholový i rekreační sportovci)</a:t>
            </a:r>
          </a:p>
          <a:p>
            <a:pPr lvl="0"/>
            <a:r>
              <a:rPr lang="cs-CZ" sz="3900" dirty="0"/>
              <a:t>Zjednodušená doporučení k úpravám léčby, doplňování sacharidů během cvičení, prevenci hypoglykémie atd.</a:t>
            </a:r>
          </a:p>
          <a:p>
            <a:pPr lvl="0"/>
            <a:r>
              <a:rPr lang="cs-CZ" sz="3900" dirty="0"/>
              <a:t>Aplikaci pro </a:t>
            </a:r>
            <a:r>
              <a:rPr lang="cs-CZ" sz="3900" dirty="0" err="1"/>
              <a:t>smartphony</a:t>
            </a:r>
            <a:r>
              <a:rPr lang="cs-CZ" sz="3900" dirty="0"/>
              <a:t> s oboustranný přenosem dat a komunikaci pacientů s Centrem diabetologie IKEM</a:t>
            </a:r>
          </a:p>
          <a:p>
            <a:pPr lvl="0"/>
            <a:r>
              <a:rPr lang="cs-CZ" sz="3900" dirty="0"/>
              <a:t>Podepsáno memorandum o spolupráci mezi Českým olympijským výborem a IKEM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BF6C23-C8B9-40FD-B6FA-62D72DD8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18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525FC-A888-44CA-9283-429D3EC4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205357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Web pro sportovce s cukrovkou 1. typu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C982A6-3547-4F7A-AC75-9F9E6FF50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F0FCE0-E6AD-4A0A-A3D4-B8909811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1026" name="Picture 2" descr="https://posta.ikem.cz/webmail/api/download/attachment/ikem.cz/halm/4f00d3a9-1aac-46cc-9301-d9fbe45a454b/125464/0-1/website%20mockup.jpg?version=1004072&amp;sid=88903a3d06722e26c253d4fab2161e394dd8e789686ddcaf6ef9e31527776f6e&amp;mode=view">
            <a:extLst>
              <a:ext uri="{FF2B5EF4-FFF2-40B4-BE49-F238E27FC236}">
                <a16:creationId xmlns:a16="http://schemas.microsoft.com/office/drawing/2014/main" id="{6E177DD1-1BBD-4E8C-86F3-8EC6D573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052736"/>
            <a:ext cx="12169352" cy="56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8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E4B07-CDA8-4AB9-BF69-ECA2099F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14299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Vytvoření praktických doporučení pro diabetiky 1. typu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5F55A-05BC-4C96-ADA6-05F0C0E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945-4825-4872-BEE0-BAE660BF63AC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849272-632D-4719-B8B7-17B224A8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6" y="1213613"/>
            <a:ext cx="6456040" cy="514273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593E20-3E53-4AD1-8A40-398CFCE62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552" y="1700808"/>
            <a:ext cx="4494848" cy="47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1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-99392"/>
            <a:ext cx="10225136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Aplikace propojující sledování fyzické aktivity s kontinuální monitorací glykémie a příjmem potravy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7A763A-2D6F-4BBB-8D54-71596C452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0" r="19096"/>
          <a:stretch/>
        </p:blipFill>
        <p:spPr>
          <a:xfrm>
            <a:off x="4695830" y="1111052"/>
            <a:ext cx="7200799" cy="5904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268760"/>
            <a:ext cx="4536504" cy="5589240"/>
          </a:xfrm>
        </p:spPr>
        <p:txBody>
          <a:bodyPr/>
          <a:lstStyle/>
          <a:p>
            <a:r>
              <a:rPr lang="cs-CZ" dirty="0"/>
              <a:t>Spolupráce se společností Apple (Apple </a:t>
            </a:r>
            <a:r>
              <a:rPr lang="cs-CZ" dirty="0" err="1"/>
              <a:t>Watch</a:t>
            </a:r>
            <a:r>
              <a:rPr lang="cs-CZ" dirty="0"/>
              <a:t> 5) a Apple </a:t>
            </a:r>
            <a:r>
              <a:rPr lang="en-US" dirty="0" err="1"/>
              <a:t>i</a:t>
            </a:r>
            <a:r>
              <a:rPr lang="cs-CZ" dirty="0" err="1"/>
              <a:t>Phone</a:t>
            </a:r>
            <a:r>
              <a:rPr lang="cs-CZ" dirty="0"/>
              <a:t> ke sledování výskytu arytmie, fyzické aktivity </a:t>
            </a:r>
          </a:p>
          <a:p>
            <a:r>
              <a:rPr lang="cs-CZ" dirty="0"/>
              <a:t>Spolupráce s IT a vývojáři aplikace pro studii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7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Tm="408"/>
    </mc:Choice>
    <mc:Fallback xmlns="">
      <p:transition spd="slow" advTm="4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4032" y="1355179"/>
            <a:ext cx="3516098" cy="1394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cs-CZ" b="1" dirty="0">
              <a:hlinkClick r:id="" action="ppaction://noaction"/>
            </a:endParaRPr>
          </a:p>
          <a:p>
            <a:pPr marL="0" indent="0">
              <a:buNone/>
            </a:pPr>
            <a:endParaRPr lang="cs-CZ" b="1" dirty="0">
              <a:hlinkClick r:id="" action="ppaction://noaction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422165-39F8-4CE7-8548-9CBE05553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390"/>
            <a:ext cx="1692000" cy="535623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1FDE8CD-F4C7-4611-B1A7-57EED668BD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" b="13931"/>
          <a:stretch/>
        </p:blipFill>
        <p:spPr>
          <a:xfrm>
            <a:off x="5781446" y="944211"/>
            <a:ext cx="1950820" cy="284191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3C12567-4801-462F-B6F5-F22424583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2"/>
          <a:stretch/>
        </p:blipFill>
        <p:spPr>
          <a:xfrm>
            <a:off x="3680521" y="1163309"/>
            <a:ext cx="1991462" cy="435172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C650483-117E-4C4E-9C26-927CB2EF4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018390"/>
            <a:ext cx="1910178" cy="521120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24318" y="0"/>
            <a:ext cx="971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obilní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aplikace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IKEM Online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677" y="1003601"/>
            <a:ext cx="3999323" cy="45114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/>
          <a:srcRect l="7625" t="7501" r="9562" b="11788"/>
          <a:stretch/>
        </p:blipFill>
        <p:spPr>
          <a:xfrm>
            <a:off x="5632998" y="3723588"/>
            <a:ext cx="3775634" cy="359005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8B49477-783A-4322-9963-D0561B62CA48}"/>
              </a:ext>
            </a:extLst>
          </p:cNvPr>
          <p:cNvSpPr/>
          <p:nvPr/>
        </p:nvSpPr>
        <p:spPr>
          <a:xfrm>
            <a:off x="7520815" y="-66293"/>
            <a:ext cx="1742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err="1">
                <a:solidFill>
                  <a:schemeClr val="bg1"/>
                </a:solidFill>
              </a:rPr>
              <a:t>TopFit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-756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chemeClr val="bg1"/>
                </a:solidFill>
              </a:rPr>
              <a:t>IKEMOnlineFit</a:t>
            </a:r>
            <a:r>
              <a:rPr lang="cs-CZ" sz="3600" b="1" dirty="0">
                <a:solidFill>
                  <a:schemeClr val="bg1"/>
                </a:solidFill>
              </a:rPr>
              <a:t> a WEB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0E7107B-0624-4ABE-8BF2-11541760132B}"/>
              </a:ext>
            </a:extLst>
          </p:cNvPr>
          <p:cNvSpPr/>
          <p:nvPr/>
        </p:nvSpPr>
        <p:spPr>
          <a:xfrm>
            <a:off x="5591944" y="3284984"/>
            <a:ext cx="11521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1BD106E-3844-48E3-A3D3-A71156F24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2" y="1916832"/>
            <a:ext cx="2323224" cy="4680520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CA4C858-22DF-4D6F-A9C8-81BC4B5E4413}"/>
              </a:ext>
            </a:extLst>
          </p:cNvPr>
          <p:cNvSpPr/>
          <p:nvPr/>
        </p:nvSpPr>
        <p:spPr>
          <a:xfrm>
            <a:off x="3035660" y="3392996"/>
            <a:ext cx="1152128" cy="46805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97820ED-0067-41BA-9408-F908C6CEA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50" y="1628800"/>
            <a:ext cx="3013760" cy="512285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7712" y="996583"/>
            <a:ext cx="10260592" cy="824599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dirty="0"/>
              <a:t>Inovativní platformy vznikající pod záštitou IT IKEM</a:t>
            </a:r>
          </a:p>
          <a:p>
            <a:pPr marL="0" indent="0" algn="ctr">
              <a:buNone/>
            </a:pPr>
            <a:r>
              <a:rPr lang="cs-CZ" sz="2400" dirty="0"/>
              <a:t>Propojení telefonu a hodinek s aplikací IKEM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B697859-3296-488D-8DAB-FCA787668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222" y="2364351"/>
            <a:ext cx="3901778" cy="2993395"/>
          </a:xfrm>
          <a:prstGeom prst="rect">
            <a:avLst/>
          </a:prstGeom>
        </p:spPr>
      </p:pic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BAA6E6CE-2899-4A33-859A-AB8C19560A17}"/>
              </a:ext>
            </a:extLst>
          </p:cNvPr>
          <p:cNvSpPr/>
          <p:nvPr/>
        </p:nvSpPr>
        <p:spPr>
          <a:xfrm>
            <a:off x="7231732" y="3429000"/>
            <a:ext cx="1152128" cy="46805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86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0" advTm="416"/>
    </mc:Choice>
    <mc:Fallback>
      <p:transition spd="slow" advTm="41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6FB9C-5768-4437-BA50-D9C305FC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71400"/>
            <a:ext cx="10972800" cy="11430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Podpis memoranda mezi ČOV a IKEM</a:t>
            </a:r>
          </a:p>
        </p:txBody>
      </p:sp>
      <p:pic>
        <p:nvPicPr>
          <p:cNvPr id="2050" name="Picture 2" descr="https://posta.ikem.cz/webmail/api/download/attachment/ikem.cz/halm/4f00d3a9-1aac-46cc-9301-d9fbe45a454b/125470/0-3/241112__IKM8820_small.jpg?version=1004087&amp;sid=88903a3d06722e26c253d4fab2161e394dd8e789686ddcaf6ef9e31527776f6e&amp;mode=view">
            <a:extLst>
              <a:ext uri="{FF2B5EF4-FFF2-40B4-BE49-F238E27FC236}">
                <a16:creationId xmlns:a16="http://schemas.microsoft.com/office/drawing/2014/main" id="{A543D566-9855-448D-9547-934143B8F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77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duct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28600" indent="-228600">
          <a:lnSpc>
            <a:spcPct val="90000"/>
          </a:lnSpc>
          <a:spcBef>
            <a:spcPts val="1200"/>
          </a:spcBef>
          <a:buClr>
            <a:schemeClr val="accent1"/>
          </a:buClr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48531</TotalTime>
  <Words>290</Words>
  <Application>Microsoft Office PowerPoint</Application>
  <PresentationFormat>Širokoúhlá obrazovka</PresentationFormat>
  <Paragraphs>46</Paragraphs>
  <Slides>12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Neue</vt:lpstr>
      <vt:lpstr>Wingdings</vt:lpstr>
      <vt:lpstr>Motiv sady Office</vt:lpstr>
      <vt:lpstr>Product</vt:lpstr>
      <vt:lpstr>Motiv systému Office</vt:lpstr>
      <vt:lpstr>Prezentace aplikace PowerPoint</vt:lpstr>
      <vt:lpstr>Centrum diabetologie IKEM</vt:lpstr>
      <vt:lpstr>Projekt s ČOV</vt:lpstr>
      <vt:lpstr>Web pro sportovce s cukrovkou 1. typu</vt:lpstr>
      <vt:lpstr>Vytvoření praktických doporučení pro diabetiky 1. typu </vt:lpstr>
      <vt:lpstr>Aplikace propojující sledování fyzické aktivity s kontinuální monitorací glykémie a příjmem potravy</vt:lpstr>
      <vt:lpstr>Prezentace aplikace PowerPoint</vt:lpstr>
      <vt:lpstr>IKEMOnlineFit a WEB</vt:lpstr>
      <vt:lpstr>Podpis memoranda mezi ČOV a IKEM</vt:lpstr>
      <vt:lpstr>Plány do budoucna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PREZENTACE</dc:title>
  <dc:creator>BRAT</dc:creator>
  <cp:lastModifiedBy>prof. MUDr. Martin Haluzík, DrSc.</cp:lastModifiedBy>
  <cp:revision>1044</cp:revision>
  <cp:lastPrinted>2015-09-03T13:35:52Z</cp:lastPrinted>
  <dcterms:created xsi:type="dcterms:W3CDTF">2013-03-21T18:48:10Z</dcterms:created>
  <dcterms:modified xsi:type="dcterms:W3CDTF">2024-11-28T12:48:35Z</dcterms:modified>
</cp:coreProperties>
</file>