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n:Creative_Commons" TargetMode="External"/><Relationship Id="rId3" Type="http://schemas.openxmlformats.org/officeDocument/2006/relationships/hyperlink" Target="https://creativecommons.org/licenses/by-sa/4.0/deed.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n:Creative_Common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07cbd20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07cbd20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cs" sz="900">
                <a:solidFill>
                  <a:schemeClr val="dk1"/>
                </a:solidFill>
                <a:latin typeface="Cambria"/>
                <a:ea typeface="Cambria"/>
                <a:cs typeface="Cambria"/>
                <a:sym typeface="Cambria"/>
              </a:rPr>
              <a:t>Mladík nesoucí závaží pro skok do dálky (halteres), detail vázy z konce 6. stol. př. n. l. Zdroj: </a:t>
            </a:r>
            <a:r>
              <a:rPr lang="cs" sz="900">
                <a:solidFill>
                  <a:schemeClr val="dk1"/>
                </a:solidFill>
                <a:latin typeface="Cambria"/>
                <a:ea typeface="Cambria"/>
                <a:cs typeface="Cambria"/>
                <a:sym typeface="Cambria"/>
              </a:rPr>
              <a:t>Wikimedia Commons</a:t>
            </a:r>
            <a:endParaRPr sz="26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07cbd20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07cbd20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a:solidFill>
                  <a:schemeClr val="dk1"/>
                </a:solidFill>
                <a:latin typeface="Cambria"/>
                <a:ea typeface="Cambria"/>
                <a:cs typeface="Cambria"/>
                <a:sym typeface="Cambria"/>
              </a:rPr>
              <a:t>Vrhač disku, detail z vázy cca z roku 500 př. n. l. Zdroj: Wikimedia Commons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b07cbd20c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b07cbd20c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a:solidFill>
                  <a:schemeClr val="dk1"/>
                </a:solidFill>
                <a:latin typeface="Cambria"/>
                <a:ea typeface="Cambria"/>
                <a:cs typeface="Cambria"/>
                <a:sym typeface="Cambria"/>
              </a:rPr>
              <a:t>Bojové umění pankrátion. </a:t>
            </a:r>
            <a:r>
              <a:rPr lang="cs">
                <a:solidFill>
                  <a:srgbClr val="202122"/>
                </a:solidFill>
                <a:latin typeface="Cambria"/>
                <a:ea typeface="Cambria"/>
                <a:cs typeface="Cambria"/>
                <a:sym typeface="Cambria"/>
              </a:rPr>
              <a:t>Zápasník vpravo se snaží vydloubnout oko svému protivníkovi. Rozhodčí se ho za tento faul </a:t>
            </a:r>
            <a:r>
              <a:rPr lang="cs">
                <a:solidFill>
                  <a:srgbClr val="202122"/>
                </a:solidFill>
                <a:latin typeface="Cambria"/>
                <a:ea typeface="Cambria"/>
                <a:cs typeface="Cambria"/>
                <a:sym typeface="Cambria"/>
              </a:rPr>
              <a:t>chystá udeřit</a:t>
            </a:r>
            <a:r>
              <a:rPr lang="cs">
                <a:solidFill>
                  <a:srgbClr val="202122"/>
                </a:solidFill>
                <a:latin typeface="Cambria"/>
                <a:ea typeface="Cambria"/>
                <a:cs typeface="Cambria"/>
                <a:sym typeface="Cambria"/>
              </a:rPr>
              <a:t>. Detail z číše, 490–480 př.n.l, </a:t>
            </a:r>
            <a:r>
              <a:rPr lang="cs">
                <a:solidFill>
                  <a:srgbClr val="202122"/>
                </a:solidFill>
                <a:latin typeface="Cambria"/>
                <a:ea typeface="Cambria"/>
                <a:cs typeface="Cambria"/>
                <a:sym typeface="Cambria"/>
              </a:rPr>
              <a:t>Zdroj</a:t>
            </a:r>
            <a:r>
              <a:rPr lang="cs">
                <a:solidFill>
                  <a:srgbClr val="202122"/>
                </a:solidFill>
                <a:latin typeface="Cambria"/>
                <a:ea typeface="Cambria"/>
                <a:cs typeface="Cambria"/>
                <a:sym typeface="Cambria"/>
              </a:rPr>
              <a:t>: British Museum</a:t>
            </a:r>
            <a:endParaRPr>
              <a:solidFill>
                <a:schemeClr val="dk1"/>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07cbd20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07cbd20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cs">
                <a:solidFill>
                  <a:schemeClr val="dk1"/>
                </a:solidFill>
                <a:latin typeface="Cambria"/>
                <a:ea typeface="Cambria"/>
                <a:cs typeface="Cambria"/>
                <a:sym typeface="Cambria"/>
              </a:rPr>
              <a:t>Zdroj</a:t>
            </a:r>
            <a:r>
              <a:rPr lang="cs">
                <a:solidFill>
                  <a:schemeClr val="dk1"/>
                </a:solidFill>
                <a:latin typeface="Cambria"/>
                <a:ea typeface="Cambria"/>
                <a:cs typeface="Cambria"/>
                <a:sym typeface="Cambria"/>
              </a:rPr>
              <a:t>: Pausanias, Cesta po Řecku. Překlad Helena Businská 1973</a:t>
            </a:r>
            <a:r>
              <a:rPr lang="cs" sz="1200">
                <a:solidFill>
                  <a:srgbClr val="4D5156"/>
                </a:solidFill>
              </a:rPr>
              <a:t>–</a:t>
            </a:r>
            <a:r>
              <a:rPr lang="cs">
                <a:solidFill>
                  <a:schemeClr val="dk1"/>
                </a:solidFill>
                <a:latin typeface="Cambria"/>
                <a:ea typeface="Cambria"/>
                <a:cs typeface="Cambria"/>
                <a:sym typeface="Cambria"/>
              </a:rPr>
              <a:t>1974, s. 379</a:t>
            </a:r>
            <a:r>
              <a:rPr lang="cs" sz="1200">
                <a:solidFill>
                  <a:srgbClr val="4D5156"/>
                </a:solidFill>
              </a:rPr>
              <a:t>–</a:t>
            </a:r>
            <a:r>
              <a:rPr lang="cs">
                <a:solidFill>
                  <a:schemeClr val="dk1"/>
                </a:solidFill>
                <a:latin typeface="Cambria"/>
                <a:ea typeface="Cambria"/>
                <a:cs typeface="Cambria"/>
                <a:sym typeface="Cambria"/>
              </a:rPr>
              <a:t>380. Původní text vznikl přibližně ve 2. stol. n.l.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07cbd20c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07cbd20c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cs">
                <a:solidFill>
                  <a:schemeClr val="dk1"/>
                </a:solidFill>
                <a:latin typeface="Cambria"/>
                <a:ea typeface="Cambria"/>
                <a:cs typeface="Cambria"/>
                <a:sym typeface="Cambria"/>
              </a:rPr>
              <a:t>Úvodní stránka Pausaniova cestopisu v renesančním rukopisu z roku 1485. </a:t>
            </a:r>
            <a:r>
              <a:rPr lang="cs">
                <a:solidFill>
                  <a:schemeClr val="dk1"/>
                </a:solidFill>
                <a:latin typeface="Cambria"/>
                <a:ea typeface="Cambria"/>
                <a:cs typeface="Cambria"/>
                <a:sym typeface="Cambria"/>
              </a:rPr>
              <a:t>Zdroj: Wikimedia Commons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07cbd20c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07cbd20c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a:solidFill>
                  <a:schemeClr val="dk1"/>
                </a:solidFill>
                <a:latin typeface="Cambria"/>
                <a:ea typeface="Cambria"/>
                <a:cs typeface="Cambria"/>
                <a:sym typeface="Cambria"/>
              </a:rPr>
              <a:t>Plánek svatyně v Olympii v Řecku. Zdroj: Wikimedia Commons, </a:t>
            </a:r>
            <a:r>
              <a:rPr lang="cs">
                <a:solidFill>
                  <a:schemeClr val="dk1"/>
                </a:solidFill>
                <a:uFill>
                  <a:noFill/>
                </a:uFill>
                <a:latin typeface="Cambria"/>
                <a:ea typeface="Cambria"/>
                <a:cs typeface="Cambria"/>
                <a:sym typeface="Cambria"/>
                <a:hlinkClick r:id="rId2">
                  <a:extLst>
                    <a:ext uri="{A12FA001-AC4F-418D-AE19-62706E023703}">
                      <ahyp:hlinkClr val="tx"/>
                    </a:ext>
                  </a:extLst>
                </a:hlinkClick>
              </a:rPr>
              <a:t>Creative Commons</a:t>
            </a:r>
            <a:r>
              <a:rPr lang="cs">
                <a:solidFill>
                  <a:schemeClr val="dk1"/>
                </a:solidFill>
                <a:latin typeface="Cambria"/>
                <a:ea typeface="Cambria"/>
                <a:cs typeface="Cambria"/>
                <a:sym typeface="Cambria"/>
              </a:rPr>
              <a:t> </a:t>
            </a:r>
            <a:r>
              <a:rPr lang="cs">
                <a:solidFill>
                  <a:schemeClr val="dk1"/>
                </a:solidFill>
                <a:uFill>
                  <a:noFill/>
                </a:uFill>
                <a:latin typeface="Cambria"/>
                <a:ea typeface="Cambria"/>
                <a:cs typeface="Cambria"/>
                <a:sym typeface="Cambria"/>
                <a:hlinkClick r:id="rId3">
                  <a:extLst>
                    <a:ext uri="{A12FA001-AC4F-418D-AE19-62706E023703}">
                      <ahyp:hlinkClr val="tx"/>
                    </a:ext>
                  </a:extLst>
                </a:hlinkClick>
              </a:rPr>
              <a:t>Attribution-Share Alike 4.0 International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cs">
                <a:solidFill>
                  <a:schemeClr val="dk1"/>
                </a:solidFill>
                <a:latin typeface="Cambria"/>
                <a:ea typeface="Cambria"/>
                <a:cs typeface="Cambria"/>
                <a:sym typeface="Cambria"/>
              </a:rPr>
              <a:t>Světle žlutou barvou jsou označeny nejstarší stavby z archaického období (8. stol př. nl. - 480 př.n.l.), oranžovou stavby z mladšího klasického období (480 - 323 př.n.l.), červenou stavby z hellenistického období (323 př, n.l  - počátek našeho letopočtu) a fialovou z nejmladšího římského období (počástel našeho letopočtu -395 n.l.).</a:t>
            </a:r>
            <a:endParaRPr>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cs">
                <a:solidFill>
                  <a:schemeClr val="dk1"/>
                </a:solidFill>
                <a:latin typeface="Cambria"/>
                <a:ea typeface="Cambria"/>
                <a:cs typeface="Cambria"/>
                <a:sym typeface="Cambria"/>
              </a:rPr>
              <a:t>Popisky k vybraným budovám:</a:t>
            </a:r>
            <a:endParaRPr>
              <a:solidFill>
                <a:schemeClr val="dk1"/>
              </a:solidFill>
              <a:latin typeface="Cambria"/>
              <a:ea typeface="Cambria"/>
              <a:cs typeface="Cambria"/>
              <a:sym typeface="Cambria"/>
            </a:endParaRPr>
          </a:p>
          <a:p>
            <a:pPr indent="0" lvl="0" marL="0" rtl="0" algn="l">
              <a:lnSpc>
                <a:spcPct val="115000"/>
              </a:lnSpc>
              <a:spcBef>
                <a:spcPts val="1200"/>
              </a:spcBef>
              <a:spcAft>
                <a:spcPts val="0"/>
              </a:spcAft>
              <a:buClr>
                <a:schemeClr val="dk1"/>
              </a:buClr>
              <a:buSzPts val="1100"/>
              <a:buFont typeface="Arial"/>
              <a:buNone/>
            </a:pPr>
            <a:r>
              <a:rPr lang="cs">
                <a:solidFill>
                  <a:schemeClr val="dk1"/>
                </a:solidFill>
                <a:latin typeface="Cambria"/>
                <a:ea typeface="Cambria"/>
                <a:cs typeface="Cambria"/>
                <a:sym typeface="Cambria"/>
              </a:rPr>
              <a:t>1) Chrám boha Dia, 2) Oltář boha Dia, 3) Chrám bohyně Héry, 12) Stadium  - místo, kde se odehrávala řada sportovních disciplín, 13) Hipodrom - závodiště pro jezdecké disciplíny (závody jezdců na koních a závody jezdců na vozech), 14 Gymnasium - místo, pro trénink i závodění v hodu oštěpem a vrhu diskem, 15) Palaestra - budova pro zápasnické sporty, 24) - 28) lázně</a:t>
            </a:r>
            <a:endParaRPr>
              <a:solidFill>
                <a:schemeClr val="dk1"/>
              </a:solidFill>
              <a:latin typeface="Cambria"/>
              <a:ea typeface="Cambria"/>
              <a:cs typeface="Cambria"/>
              <a:sym typeface="Cambria"/>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07cbd20c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07cbd20c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a:solidFill>
                  <a:schemeClr val="dk1"/>
                </a:solidFill>
                <a:latin typeface="Cambria"/>
                <a:ea typeface="Cambria"/>
                <a:cs typeface="Cambria"/>
                <a:sym typeface="Cambria"/>
              </a:rPr>
              <a:t> Fotografie Olympie z roku 2020. Zdroj: Wikimedia Commons, </a:t>
            </a:r>
            <a:r>
              <a:rPr lang="cs" sz="1050">
                <a:solidFill>
                  <a:schemeClr val="dk1"/>
                </a:solidFill>
                <a:uFill>
                  <a:noFill/>
                </a:uFill>
                <a:latin typeface="Cambria"/>
                <a:ea typeface="Cambria"/>
                <a:cs typeface="Cambria"/>
                <a:sym typeface="Cambria"/>
                <a:hlinkClick r:id="rId2">
                  <a:extLst>
                    <a:ext uri="{A12FA001-AC4F-418D-AE19-62706E023703}">
                      <ahyp:hlinkClr val="tx"/>
                    </a:ext>
                  </a:extLst>
                </a:hlinkClick>
              </a:rPr>
              <a:t>Creative Commons</a:t>
            </a:r>
            <a:r>
              <a:rPr lang="cs" sz="1050">
                <a:solidFill>
                  <a:schemeClr val="dk1"/>
                </a:solidFill>
                <a:latin typeface="Cambria"/>
                <a:ea typeface="Cambria"/>
                <a:cs typeface="Cambria"/>
                <a:sym typeface="Cambria"/>
              </a:rPr>
              <a:t> Attribution-Share Alike 4.0 International</a:t>
            </a:r>
            <a:endParaRPr>
              <a:solidFill>
                <a:schemeClr val="dk1"/>
              </a:solidFill>
              <a:latin typeface="Cambria"/>
              <a:ea typeface="Cambria"/>
              <a:cs typeface="Cambria"/>
              <a:sym typeface="Cambria"/>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cs" sz="3800">
                <a:latin typeface="Cambria"/>
                <a:ea typeface="Cambria"/>
                <a:cs typeface="Cambria"/>
                <a:sym typeface="Cambria"/>
              </a:rPr>
              <a:t>Co víme o antických olympijských hrách?</a:t>
            </a:r>
            <a:endParaRPr sz="3800">
              <a:latin typeface="Cambria"/>
              <a:ea typeface="Cambria"/>
              <a:cs typeface="Cambria"/>
              <a:sym typeface="Cambria"/>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sz="2400">
                <a:latin typeface="Cambria"/>
                <a:ea typeface="Cambria"/>
                <a:cs typeface="Cambria"/>
                <a:sym typeface="Cambria"/>
              </a:rPr>
              <a:t>Co o olympijských hrách vypovídají obrazy na vázách?</a:t>
            </a:r>
            <a:endParaRPr sz="2400">
              <a:latin typeface="Cambria"/>
              <a:ea typeface="Cambria"/>
              <a:cs typeface="Cambria"/>
              <a:sym typeface="Cambria"/>
            </a:endParaRPr>
          </a:p>
        </p:txBody>
      </p:sp>
      <p:pic>
        <p:nvPicPr>
          <p:cNvPr id="61" name="Google Shape;61;p14"/>
          <p:cNvPicPr preferRelativeResize="0"/>
          <p:nvPr/>
        </p:nvPicPr>
        <p:blipFill>
          <a:blip r:embed="rId3">
            <a:alphaModFix/>
          </a:blip>
          <a:stretch>
            <a:fillRect/>
          </a:stretch>
        </p:blipFill>
        <p:spPr>
          <a:xfrm>
            <a:off x="4272678" y="1698850"/>
            <a:ext cx="4406497" cy="3092474"/>
          </a:xfrm>
          <a:prstGeom prst="rect">
            <a:avLst/>
          </a:prstGeom>
          <a:noFill/>
          <a:ln>
            <a:noFill/>
          </a:ln>
        </p:spPr>
      </p:pic>
      <p:pic>
        <p:nvPicPr>
          <p:cNvPr id="62" name="Google Shape;62;p14"/>
          <p:cNvPicPr preferRelativeResize="0"/>
          <p:nvPr/>
        </p:nvPicPr>
        <p:blipFill>
          <a:blip r:embed="rId4">
            <a:alphaModFix/>
          </a:blip>
          <a:stretch>
            <a:fillRect/>
          </a:stretch>
        </p:blipFill>
        <p:spPr>
          <a:xfrm>
            <a:off x="311700" y="1698850"/>
            <a:ext cx="3132252" cy="30924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200850" y="33590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5833"/>
              <a:buFont typeface="Arial"/>
              <a:buNone/>
            </a:pPr>
            <a:r>
              <a:rPr lang="cs" sz="2400">
                <a:latin typeface="Cambria"/>
                <a:ea typeface="Cambria"/>
                <a:cs typeface="Cambria"/>
                <a:sym typeface="Cambria"/>
              </a:rPr>
              <a:t>Co o olympijských hrách vypovídají obrazy na vázách?</a:t>
            </a:r>
            <a:endParaRPr sz="2400">
              <a:latin typeface="Cambria"/>
              <a:ea typeface="Cambria"/>
              <a:cs typeface="Cambria"/>
              <a:sym typeface="Cambria"/>
            </a:endParaRPr>
          </a:p>
          <a:p>
            <a:pPr indent="0" lvl="0" marL="0" rtl="0" algn="l">
              <a:lnSpc>
                <a:spcPct val="115000"/>
              </a:lnSpc>
              <a:spcBef>
                <a:spcPts val="0"/>
              </a:spcBef>
              <a:spcAft>
                <a:spcPts val="0"/>
              </a:spcAft>
              <a:buClr>
                <a:schemeClr val="dk1"/>
              </a:buClr>
              <a:buSzPct val="45833"/>
              <a:buFont typeface="Arial"/>
              <a:buNone/>
            </a:pPr>
            <a:r>
              <a:t/>
            </a:r>
            <a:endParaRPr sz="2400">
              <a:latin typeface="Cambria"/>
              <a:ea typeface="Cambria"/>
              <a:cs typeface="Cambria"/>
              <a:sym typeface="Cambria"/>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311700" y="1383500"/>
            <a:ext cx="3558000" cy="3341550"/>
          </a:xfrm>
          <a:prstGeom prst="rect">
            <a:avLst/>
          </a:prstGeom>
          <a:noFill/>
          <a:ln>
            <a:noFill/>
          </a:ln>
        </p:spPr>
      </p:pic>
      <p:pic>
        <p:nvPicPr>
          <p:cNvPr id="70" name="Google Shape;70;p15"/>
          <p:cNvPicPr preferRelativeResize="0"/>
          <p:nvPr/>
        </p:nvPicPr>
        <p:blipFill>
          <a:blip r:embed="rId4">
            <a:alphaModFix/>
          </a:blip>
          <a:stretch>
            <a:fillRect/>
          </a:stretch>
        </p:blipFill>
        <p:spPr>
          <a:xfrm>
            <a:off x="4638443" y="1383500"/>
            <a:ext cx="4193857" cy="334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5833"/>
              <a:buFont typeface="Arial"/>
              <a:buNone/>
            </a:pPr>
            <a:r>
              <a:rPr lang="cs" sz="2400">
                <a:latin typeface="Cambria"/>
                <a:ea typeface="Cambria"/>
                <a:cs typeface="Cambria"/>
                <a:sym typeface="Cambria"/>
              </a:rPr>
              <a:t>Co o olympijských hrách vypovídají obrazy na vázách?</a:t>
            </a:r>
            <a:endParaRPr sz="2400">
              <a:latin typeface="Cambria"/>
              <a:ea typeface="Cambria"/>
              <a:cs typeface="Cambria"/>
              <a:sym typeface="Cambria"/>
            </a:endParaRPr>
          </a:p>
          <a:p>
            <a:pPr indent="0" lvl="0" marL="0" marR="0" rtl="0" algn="l">
              <a:lnSpc>
                <a:spcPct val="115000"/>
              </a:lnSpc>
              <a:spcBef>
                <a:spcPts val="0"/>
              </a:spcBef>
              <a:spcAft>
                <a:spcPts val="0"/>
              </a:spcAft>
              <a:buNone/>
            </a:pPr>
            <a:r>
              <a:t/>
            </a:r>
            <a:endParaRPr sz="2400">
              <a:latin typeface="Cambria"/>
              <a:ea typeface="Cambria"/>
              <a:cs typeface="Cambria"/>
              <a:sym typeface="Cambria"/>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1973425" y="1152475"/>
            <a:ext cx="5197150" cy="3703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cs" sz="2400">
                <a:latin typeface="Cambria"/>
                <a:ea typeface="Cambria"/>
                <a:cs typeface="Cambria"/>
                <a:sym typeface="Cambria"/>
              </a:rPr>
              <a:t>Co napsal cestovatel Pausanias o starověkých olympijských hrách?</a:t>
            </a:r>
            <a:endParaRPr sz="2400">
              <a:latin typeface="Cambria"/>
              <a:ea typeface="Cambria"/>
              <a:cs typeface="Cambria"/>
              <a:sym typeface="Cambria"/>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s" sz="1500">
                <a:solidFill>
                  <a:schemeClr val="dk1"/>
                </a:solidFill>
                <a:latin typeface="Cambria"/>
                <a:ea typeface="Cambria"/>
                <a:cs typeface="Cambria"/>
                <a:sym typeface="Cambria"/>
              </a:rPr>
              <a:t>V mé době jsou hry uspořádány tak, že je obětováno bohu po obětech za pětiboj a běh koní, ale před oběťmi za ostatní závodění. Tento pořádek stanovili při šedesáté páté olympiádě (r. 472). Před tím závodili lidé i koně současně ve stejném dni; tehdy se závod účastníků pankratia protáhl až do noci, poněvadž nemohli být včas povoláni. Způsobili to koně a ještě více závod v pětiboji. Účastníky pankratia tehdy přemohl athénský Kalliás. Později se však pankratiu </a:t>
            </a:r>
            <a:r>
              <a:rPr lang="cs" sz="1500">
                <a:solidFill>
                  <a:schemeClr val="dk1"/>
                </a:solidFill>
                <a:latin typeface="Cambria"/>
                <a:ea typeface="Cambria"/>
                <a:cs typeface="Cambria"/>
                <a:sym typeface="Cambria"/>
              </a:rPr>
              <a:t>nemohl </a:t>
            </a:r>
            <a:r>
              <a:rPr lang="cs" sz="1500">
                <a:solidFill>
                  <a:schemeClr val="dk1"/>
                </a:solidFill>
                <a:latin typeface="Cambria"/>
                <a:ea typeface="Cambria"/>
                <a:cs typeface="Cambria"/>
                <a:sym typeface="Cambria"/>
              </a:rPr>
              <a:t>stát překážkou ani pětiboj, ani koně.</a:t>
            </a:r>
            <a:endParaRPr sz="1500">
              <a:solidFill>
                <a:schemeClr val="dk1"/>
              </a:solidFill>
              <a:latin typeface="Cambria"/>
              <a:ea typeface="Cambria"/>
              <a:cs typeface="Cambria"/>
              <a:sym typeface="Cambria"/>
            </a:endParaRPr>
          </a:p>
          <a:p>
            <a:pPr indent="0" lvl="0" marL="0" rtl="0" algn="l">
              <a:spcBef>
                <a:spcPts val="1200"/>
              </a:spcBef>
              <a:spcAft>
                <a:spcPts val="1200"/>
              </a:spcAft>
              <a:buClr>
                <a:schemeClr val="dk1"/>
              </a:buClr>
              <a:buSzPts val="1100"/>
              <a:buFont typeface="Arial"/>
              <a:buNone/>
            </a:pPr>
            <a:r>
              <a:rPr lang="cs" sz="1500">
                <a:solidFill>
                  <a:schemeClr val="dk1"/>
                </a:solidFill>
                <a:latin typeface="Cambria"/>
                <a:ea typeface="Cambria"/>
                <a:cs typeface="Cambria"/>
                <a:sym typeface="Cambria"/>
              </a:rPr>
              <a:t>Pokud jde pořadatele závodu, nepovažuji původní ustanovení za totožná se současnými, ale Ífitos uspořádal hry sám a po Ífitovi je právě tak </a:t>
            </a:r>
            <a:r>
              <a:rPr lang="cs" sz="1500">
                <a:solidFill>
                  <a:schemeClr val="dk1"/>
                </a:solidFill>
                <a:latin typeface="Cambria"/>
                <a:ea typeface="Cambria"/>
                <a:cs typeface="Cambria"/>
                <a:sym typeface="Cambria"/>
              </a:rPr>
              <a:t>uspořádali </a:t>
            </a:r>
            <a:r>
              <a:rPr lang="cs" sz="1500">
                <a:solidFill>
                  <a:schemeClr val="dk1"/>
                </a:solidFill>
                <a:latin typeface="Cambria"/>
                <a:ea typeface="Cambria"/>
                <a:cs typeface="Cambria"/>
                <a:sym typeface="Cambria"/>
              </a:rPr>
              <a:t>potomci Oxylovi. Při padesáté Olympiádě (r. 580) bylo provedení olympijských her přeneseno na dva Éliďany vyvolené ze všech Éliďanů lose</a:t>
            </a:r>
            <a:r>
              <a:rPr lang="cs" sz="1500">
                <a:solidFill>
                  <a:schemeClr val="dk1"/>
                </a:solidFill>
                <a:latin typeface="Cambria"/>
                <a:ea typeface="Cambria"/>
                <a:cs typeface="Cambria"/>
                <a:sym typeface="Cambria"/>
              </a:rPr>
              <a:t>m</a:t>
            </a:r>
            <a:r>
              <a:rPr lang="cs" sz="1500">
                <a:solidFill>
                  <a:schemeClr val="dk1"/>
                </a:solidFill>
                <a:latin typeface="Cambria"/>
                <a:ea typeface="Cambria"/>
                <a:cs typeface="Cambria"/>
                <a:sym typeface="Cambria"/>
              </a:rPr>
              <a:t> a na delší dobu zůstával počet pořadatelů na dvou. V devadesáté páté olympiádě (r. 400) ustanovili devět soudců  - hellanodiků; třem z nich připadl na starost běh koní, jiným třem dozor nad pětibojem a zbývající se měli starat o další závodění.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sz="2400">
                <a:latin typeface="Cambria"/>
                <a:ea typeface="Cambria"/>
                <a:cs typeface="Cambria"/>
                <a:sym typeface="Cambria"/>
              </a:rPr>
              <a:t>Co napsal cestovatel Pausanias o starověkých olympijských hrách?</a:t>
            </a:r>
            <a:endParaRPr sz="2400">
              <a:latin typeface="Cambria"/>
              <a:ea typeface="Cambria"/>
              <a:cs typeface="Cambria"/>
              <a:sym typeface="Cambria"/>
            </a:endParaRPr>
          </a:p>
          <a:p>
            <a:pPr indent="0" lvl="0" marL="0" rtl="0" algn="l">
              <a:lnSpc>
                <a:spcPct val="115000"/>
              </a:lnSpc>
              <a:spcBef>
                <a:spcPts val="1200"/>
              </a:spcBef>
              <a:spcAft>
                <a:spcPts val="1200"/>
              </a:spcAft>
              <a:buClr>
                <a:schemeClr val="dk1"/>
              </a:buClr>
              <a:buSzPts val="1100"/>
              <a:buFont typeface="Arial"/>
              <a:buNone/>
            </a:pPr>
            <a:r>
              <a:t/>
            </a:r>
            <a:endParaRPr sz="2400">
              <a:latin typeface="Cambria"/>
              <a:ea typeface="Cambria"/>
              <a:cs typeface="Cambria"/>
              <a:sym typeface="Cambria"/>
            </a:endParaRPr>
          </a:p>
        </p:txBody>
      </p:sp>
      <p:sp>
        <p:nvSpPr>
          <p:cNvPr id="89" name="Google Shape;89;p18"/>
          <p:cNvSpPr txBox="1"/>
          <p:nvPr>
            <p:ph idx="1" type="body"/>
          </p:nvPr>
        </p:nvSpPr>
        <p:spPr>
          <a:xfrm>
            <a:off x="311700" y="1465375"/>
            <a:ext cx="442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cs" sz="1400">
                <a:solidFill>
                  <a:schemeClr val="dk1"/>
                </a:solidFill>
                <a:latin typeface="Cambria"/>
                <a:ea typeface="Cambria"/>
                <a:cs typeface="Cambria"/>
                <a:sym typeface="Cambria"/>
              </a:rPr>
              <a:t>Hellanodikové</a:t>
            </a:r>
            <a:r>
              <a:rPr lang="cs" sz="1400">
                <a:solidFill>
                  <a:schemeClr val="dk1"/>
                </a:solidFill>
                <a:latin typeface="Cambria"/>
                <a:ea typeface="Cambria"/>
                <a:cs typeface="Cambria"/>
                <a:sym typeface="Cambria"/>
              </a:rPr>
              <a:t>: Pověřené osoby, které pořádaly a vedly hry ve starověkém Řecku. Mohli například rozhodovat o tom, kdo se smí nebo nesmí her účastnit, dohlíželi na dodržování posvátného míru nebo udíleli tresty za porušování pravidel. </a:t>
            </a:r>
            <a:endParaRPr sz="14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b="1" lang="cs" sz="1400">
                <a:solidFill>
                  <a:schemeClr val="dk1"/>
                </a:solidFill>
                <a:latin typeface="Cambria"/>
                <a:ea typeface="Cambria"/>
                <a:cs typeface="Cambria"/>
                <a:sym typeface="Cambria"/>
              </a:rPr>
              <a:t>Pankration</a:t>
            </a:r>
            <a:r>
              <a:rPr lang="cs" sz="1400">
                <a:solidFill>
                  <a:schemeClr val="dk1"/>
                </a:solidFill>
                <a:latin typeface="Cambria"/>
                <a:ea typeface="Cambria"/>
                <a:cs typeface="Cambria"/>
                <a:sym typeface="Cambria"/>
              </a:rPr>
              <a:t>: Starověké bojové umění, ve kterém závodníci využívali jak údery, tak chvaty či škrcení. Od roku 648 př. n. l. bylo součástí olympijských her. Některé prvky (např. vydloubávání očí) byly postupně zakázány. Tento sport existuje v obměněné podobě i dnes.</a:t>
            </a:r>
            <a:endParaRPr sz="1400">
              <a:solidFill>
                <a:schemeClr val="dk1"/>
              </a:solidFill>
              <a:latin typeface="Cambria"/>
              <a:ea typeface="Cambria"/>
              <a:cs typeface="Cambria"/>
              <a:sym typeface="Cambria"/>
            </a:endParaRPr>
          </a:p>
          <a:p>
            <a:pPr indent="0" lvl="0" marL="0" rtl="0" algn="l">
              <a:spcBef>
                <a:spcPts val="1200"/>
              </a:spcBef>
              <a:spcAft>
                <a:spcPts val="1200"/>
              </a:spcAft>
              <a:buClr>
                <a:schemeClr val="dk1"/>
              </a:buClr>
              <a:buSzPts val="1100"/>
              <a:buFont typeface="Arial"/>
              <a:buNone/>
            </a:pPr>
            <a:r>
              <a:rPr b="1" lang="cs" sz="1400">
                <a:solidFill>
                  <a:schemeClr val="dk1"/>
                </a:solidFill>
                <a:latin typeface="Cambria"/>
                <a:ea typeface="Cambria"/>
                <a:cs typeface="Cambria"/>
                <a:sym typeface="Cambria"/>
              </a:rPr>
              <a:t>Élida: </a:t>
            </a:r>
            <a:r>
              <a:rPr lang="cs" sz="1400">
                <a:solidFill>
                  <a:schemeClr val="dk1"/>
                </a:solidFill>
                <a:latin typeface="Cambria"/>
                <a:ea typeface="Cambria"/>
                <a:cs typeface="Cambria"/>
                <a:sym typeface="Cambria"/>
              </a:rPr>
              <a:t>Starověké město, které bylo centrem stejnojmenné oblasti. Přibližně dvacet kilometrů od Élidy se nachází Olympia - místo konání starověkých o</a:t>
            </a:r>
            <a:r>
              <a:rPr lang="cs" sz="1400">
                <a:solidFill>
                  <a:schemeClr val="dk1"/>
                </a:solidFill>
                <a:latin typeface="Cambria"/>
                <a:ea typeface="Cambria"/>
                <a:cs typeface="Cambria"/>
                <a:sym typeface="Cambria"/>
              </a:rPr>
              <a:t>lympijských</a:t>
            </a:r>
            <a:r>
              <a:rPr lang="cs" sz="1400">
                <a:solidFill>
                  <a:schemeClr val="dk1"/>
                </a:solidFill>
                <a:latin typeface="Cambria"/>
                <a:ea typeface="Cambria"/>
                <a:cs typeface="Cambria"/>
                <a:sym typeface="Cambria"/>
              </a:rPr>
              <a:t> her.</a:t>
            </a:r>
            <a:endParaRPr sz="2100"/>
          </a:p>
        </p:txBody>
      </p:sp>
      <p:pic>
        <p:nvPicPr>
          <p:cNvPr id="90" name="Google Shape;90;p18"/>
          <p:cNvPicPr preferRelativeResize="0"/>
          <p:nvPr/>
        </p:nvPicPr>
        <p:blipFill>
          <a:blip r:embed="rId3">
            <a:alphaModFix/>
          </a:blip>
          <a:stretch>
            <a:fillRect/>
          </a:stretch>
        </p:blipFill>
        <p:spPr>
          <a:xfrm>
            <a:off x="5945807" y="1017725"/>
            <a:ext cx="2558093" cy="361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cs" sz="2400">
                <a:latin typeface="Cambria"/>
                <a:ea typeface="Cambria"/>
                <a:cs typeface="Cambria"/>
                <a:sym typeface="Cambria"/>
              </a:rPr>
              <a:t>Co zjistili archeologové z vykopávek v Olympii?</a:t>
            </a:r>
            <a:endParaRPr sz="2400"/>
          </a:p>
        </p:txBody>
      </p:sp>
      <p:sp>
        <p:nvSpPr>
          <p:cNvPr id="96" name="Google Shape;96;p19"/>
          <p:cNvSpPr txBox="1"/>
          <p:nvPr>
            <p:ph idx="1" type="body"/>
          </p:nvPr>
        </p:nvSpPr>
        <p:spPr>
          <a:xfrm>
            <a:off x="6225650" y="1152475"/>
            <a:ext cx="2918400" cy="389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cs" sz="1500">
                <a:solidFill>
                  <a:schemeClr val="dk1"/>
                </a:solidFill>
                <a:latin typeface="Cambria"/>
                <a:ea typeface="Cambria"/>
                <a:cs typeface="Cambria"/>
                <a:sym typeface="Cambria"/>
              </a:rPr>
              <a:t>1) Chrám boha Dia, 2) Oltář boha Dia, 3) Chrám bohyně Héry, 12) Stadium - místo, kde se odehrávala řada sportovních disciplín, 13) Hipodrom - závodiště pro jezdecké disciplíny (závody jezdců na koních a závody jezdců na vozech), 14) Gymnasium - místo pro trénink i závodění v hodu oštěpem a vrhu diskem, 15) Palaestra - budova pro zápasnické sporty, 24) - 28) lázně</a:t>
            </a:r>
            <a:endParaRPr sz="1500">
              <a:solidFill>
                <a:schemeClr val="dk1"/>
              </a:solidFill>
              <a:latin typeface="Cambria"/>
              <a:ea typeface="Cambria"/>
              <a:cs typeface="Cambria"/>
              <a:sym typeface="Cambria"/>
            </a:endParaRPr>
          </a:p>
          <a:p>
            <a:pPr indent="0" lvl="0" marL="0" rtl="0" algn="l">
              <a:spcBef>
                <a:spcPts val="1200"/>
              </a:spcBef>
              <a:spcAft>
                <a:spcPts val="1200"/>
              </a:spcAft>
              <a:buNone/>
            </a:pPr>
            <a:r>
              <a:t/>
            </a:r>
            <a:endParaRPr sz="2200"/>
          </a:p>
        </p:txBody>
      </p:sp>
      <p:pic>
        <p:nvPicPr>
          <p:cNvPr id="97" name="Google Shape;97;p19"/>
          <p:cNvPicPr preferRelativeResize="0"/>
          <p:nvPr/>
        </p:nvPicPr>
        <p:blipFill>
          <a:blip r:embed="rId3">
            <a:alphaModFix/>
          </a:blip>
          <a:stretch>
            <a:fillRect/>
          </a:stretch>
        </p:blipFill>
        <p:spPr>
          <a:xfrm>
            <a:off x="311700" y="1245125"/>
            <a:ext cx="5533500" cy="389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cs" sz="2400">
                <a:latin typeface="Cambria"/>
                <a:ea typeface="Cambria"/>
                <a:cs typeface="Cambria"/>
                <a:sym typeface="Cambria"/>
              </a:rPr>
              <a:t>Co zjistili archeologové z vykopávek v Olympii?</a:t>
            </a:r>
            <a:endParaRPr sz="2400"/>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20"/>
          <p:cNvPicPr preferRelativeResize="0"/>
          <p:nvPr/>
        </p:nvPicPr>
        <p:blipFill>
          <a:blip r:embed="rId3">
            <a:alphaModFix/>
          </a:blip>
          <a:stretch>
            <a:fillRect/>
          </a:stretch>
        </p:blipFill>
        <p:spPr>
          <a:xfrm>
            <a:off x="1905000" y="1152475"/>
            <a:ext cx="5334000" cy="399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